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347"/>
    <a:srgbClr val="F3D36A"/>
    <a:srgbClr val="D78608"/>
    <a:srgbClr val="F3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6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05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5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0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7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3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6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6D2E-5C87-433E-85A0-769E4732F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9869" y="4056943"/>
            <a:ext cx="4462750" cy="1126283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accent1"/>
                </a:solidFill>
                <a:latin typeface="Century" panose="02040604050505020304" pitchFamily="18" charset="0"/>
              </a:rPr>
              <a:t>СВО «бакалавр»</a:t>
            </a:r>
          </a:p>
          <a:p>
            <a:r>
              <a:rPr lang="uk-UA" dirty="0">
                <a:solidFill>
                  <a:schemeClr val="accent1"/>
                </a:solidFill>
                <a:latin typeface="Century" panose="02040604050505020304" pitchFamily="18" charset="0"/>
              </a:rPr>
              <a:t>Спеціальність 014.02 Середня освіта </a:t>
            </a:r>
          </a:p>
          <a:p>
            <a:r>
              <a:rPr lang="uk-UA" dirty="0">
                <a:solidFill>
                  <a:schemeClr val="accent1"/>
                </a:solidFill>
                <a:latin typeface="Century" panose="02040604050505020304" pitchFamily="18" charset="0"/>
              </a:rPr>
              <a:t>(мова і література іспанська)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3" y="138546"/>
            <a:ext cx="7247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Херсонський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державний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університет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Факультет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української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й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іноземної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філології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та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журналістики</a:t>
            </a:r>
            <a:endParaRPr lang="ru-RU" b="1" dirty="0" smtClean="0">
              <a:solidFill>
                <a:schemeClr val="accent1"/>
              </a:solidFill>
              <a:latin typeface="Century" panose="02040604050505020304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890" y="2438409"/>
            <a:ext cx="6915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Вибіркова компонента:</a:t>
            </a:r>
          </a:p>
          <a:p>
            <a:r>
              <a:rPr lang="uk-UA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«</a:t>
            </a:r>
            <a:r>
              <a:rPr lang="ru-RU" sz="3000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Практичний</a:t>
            </a:r>
            <a:r>
              <a:rPr lang="ru-RU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курс </a:t>
            </a:r>
            <a:r>
              <a:rPr lang="ru-RU" sz="3000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sz="3000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мови</a:t>
            </a:r>
            <a:r>
              <a:rPr lang="ru-RU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»</a:t>
            </a:r>
            <a:endParaRPr lang="en-US" sz="3000" b="1" dirty="0">
              <a:solidFill>
                <a:schemeClr val="accent1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0484" y="6030934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2020-2021 навчальний рік</a:t>
            </a:r>
            <a:endParaRPr lang="en-US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10" y="796977"/>
            <a:ext cx="2380952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9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85" y="1690254"/>
            <a:ext cx="4289189" cy="48747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4" b="97764" l="3994" r="95208">
                        <a14:foregroundMark x1="78754" y1="64696" x2="78754" y2="64696"/>
                        <a14:foregroundMark x1="80511" y1="60383" x2="84824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1761"/>
            <a:ext cx="8077199" cy="655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1855" y="674591"/>
            <a:ext cx="6650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Курс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дисципліни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«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Аналітичне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читання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та</a:t>
            </a:r>
            <a:r>
              <a:rPr lang="en-US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письмо (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іспанська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мова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)»</a:t>
            </a:r>
            <a:r>
              <a:rPr lang="en-US" b="1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передбачає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оволодіння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студентами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мовленнєвими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навичками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та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умінь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використання</a:t>
            </a:r>
            <a:r>
              <a:rPr lang="en-US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отриманих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знань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у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педагогічній</a:t>
            </a:r>
            <a:r>
              <a:rPr lang="en-US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та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інших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видах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практичної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діяльності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5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4" b="97171" l="2077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6985" y="2535382"/>
            <a:ext cx="6622475" cy="4544291"/>
          </a:xfrm>
          <a:prstGeom prst="rect">
            <a:avLst/>
          </a:prstGeom>
        </p:spPr>
      </p:pic>
      <p:sp>
        <p:nvSpPr>
          <p:cNvPr id="8" name="Блок-схема: документ 7"/>
          <p:cNvSpPr/>
          <p:nvPr/>
        </p:nvSpPr>
        <p:spPr>
          <a:xfrm>
            <a:off x="5320145" y="346364"/>
            <a:ext cx="5860473" cy="482138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Century" panose="02040604050505020304" pitchFamily="18" charset="0"/>
            </a:endParaRPr>
          </a:p>
          <a:p>
            <a:pPr algn="ctr"/>
            <a:endParaRPr lang="en-US" sz="2000" b="1" dirty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Завдяки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аналітичному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читанню</a:t>
            </a:r>
            <a:r>
              <a:rPr lang="ru-RU" sz="2000" b="1" dirty="0" smtClean="0">
                <a:latin typeface="Century" panose="02040604050505020304" pitchFamily="18" charset="0"/>
              </a:rPr>
              <a:t> та письму </a:t>
            </a:r>
            <a:r>
              <a:rPr lang="ru-RU" sz="2000" b="1" dirty="0" err="1" smtClean="0">
                <a:latin typeface="Century" panose="02040604050505020304" pitchFamily="18" charset="0"/>
              </a:rPr>
              <a:t>відбувається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послідовність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навчання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оскільки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аналіз</a:t>
            </a:r>
            <a:r>
              <a:rPr lang="ru-RU" sz="2000" b="1" dirty="0" smtClean="0">
                <a:latin typeface="Century" panose="02040604050505020304" pitchFamily="18" charset="0"/>
              </a:rPr>
              <a:t> тексту </a:t>
            </a:r>
            <a:r>
              <a:rPr lang="ru-RU" sz="2000" b="1" dirty="0" err="1" smtClean="0">
                <a:latin typeface="Century" panose="02040604050505020304" pitchFamily="18" charset="0"/>
              </a:rPr>
              <a:t>може</a:t>
            </a:r>
            <a:r>
              <a:rPr lang="ru-RU" sz="2000" b="1" dirty="0" smtClean="0">
                <a:latin typeface="Century" panose="02040604050505020304" pitchFamily="18" charset="0"/>
              </a:rPr>
              <a:t> бути </a:t>
            </a:r>
            <a:r>
              <a:rPr lang="ru-RU" sz="2000" b="1" dirty="0" err="1" smtClean="0">
                <a:latin typeface="Century" panose="02040604050505020304" pitchFamily="18" charset="0"/>
              </a:rPr>
              <a:t>запроваджено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лише</a:t>
            </a:r>
            <a:r>
              <a:rPr lang="ru-RU" sz="2000" b="1" dirty="0" smtClean="0">
                <a:latin typeface="Century" panose="02040604050505020304" pitchFamily="18" charset="0"/>
              </a:rPr>
              <a:t> на </a:t>
            </a:r>
            <a:r>
              <a:rPr lang="ru-RU" sz="2000" b="1" dirty="0" err="1" smtClean="0">
                <a:latin typeface="Century" panose="02040604050505020304" pitchFamily="18" charset="0"/>
              </a:rPr>
              <a:t>основі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високого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ступеня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володіння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іноземною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мовою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він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спирається</a:t>
            </a:r>
            <a:r>
              <a:rPr lang="ru-RU" sz="2000" b="1" dirty="0" smtClean="0">
                <a:latin typeface="Century" panose="02040604050505020304" pitchFamily="18" charset="0"/>
              </a:rPr>
              <a:t> на </a:t>
            </a:r>
            <a:r>
              <a:rPr lang="ru-RU" sz="2000" b="1" dirty="0" err="1" smtClean="0">
                <a:latin typeface="Century" panose="02040604050505020304" pitchFamily="18" charset="0"/>
              </a:rPr>
              <a:t>певний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об’єм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знань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котрий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студенти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набувають</a:t>
            </a:r>
            <a:r>
              <a:rPr lang="ru-RU" sz="2000" b="1" dirty="0" smtClean="0">
                <a:latin typeface="Century" panose="02040604050505020304" pitchFamily="18" charset="0"/>
              </a:rPr>
              <a:t> на </a:t>
            </a:r>
            <a:r>
              <a:rPr lang="ru-RU" sz="2000" b="1" dirty="0" err="1" smtClean="0">
                <a:latin typeface="Century" panose="02040604050505020304" pitchFamily="18" charset="0"/>
              </a:rPr>
              <a:t>лекційних</a:t>
            </a:r>
            <a:r>
              <a:rPr lang="ru-RU" sz="2000" b="1" dirty="0" smtClean="0">
                <a:latin typeface="Century" panose="02040604050505020304" pitchFamily="18" charset="0"/>
              </a:rPr>
              <a:t> та </a:t>
            </a:r>
            <a:r>
              <a:rPr lang="ru-RU" sz="2000" b="1" dirty="0" err="1" smtClean="0">
                <a:latin typeface="Century" panose="02040604050505020304" pitchFamily="18" charset="0"/>
              </a:rPr>
              <a:t>практичних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заняттях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із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лексикології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літератури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країнознавства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стилістики</a:t>
            </a:r>
            <a:r>
              <a:rPr lang="ru-RU" sz="2000" b="1" dirty="0" smtClean="0">
                <a:latin typeface="Century" panose="02040604050505020304" pitchFamily="18" charset="0"/>
              </a:rPr>
              <a:t> та</a:t>
            </a: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інтерпретації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художнього</a:t>
            </a:r>
            <a:r>
              <a:rPr lang="ru-RU" sz="2000" b="1" dirty="0" smtClean="0">
                <a:latin typeface="Century" panose="02040604050505020304" pitchFamily="18" charset="0"/>
              </a:rPr>
              <a:t> тексту</a:t>
            </a:r>
            <a:r>
              <a:rPr lang="en-US" sz="2000" b="1" dirty="0" smtClean="0">
                <a:latin typeface="Century" panose="020406040505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8289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0"/>
            <a:ext cx="10723418" cy="69549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8619" y="554182"/>
            <a:ext cx="4398818" cy="257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803564"/>
            <a:ext cx="789709" cy="128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27" y="353290"/>
            <a:ext cx="5708073" cy="2999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Мета курсу </a:t>
            </a:r>
            <a:r>
              <a:rPr lang="ru-RU" b="1" i="1" dirty="0" err="1">
                <a:solidFill>
                  <a:srgbClr val="C00000"/>
                </a:solidFill>
              </a:rPr>
              <a:t>аналітичного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читання</a:t>
            </a:r>
            <a:r>
              <a:rPr lang="ru-RU" b="1" i="1" dirty="0">
                <a:solidFill>
                  <a:srgbClr val="C00000"/>
                </a:solidFill>
              </a:rPr>
              <a:t> та письма (</a:t>
            </a:r>
            <a:r>
              <a:rPr lang="ru-RU" b="1" i="1" dirty="0" err="1">
                <a:solidFill>
                  <a:srgbClr val="C00000"/>
                </a:solidFill>
              </a:rPr>
              <a:t>іспанська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мова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надати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студентам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поглиблене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уявлення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основи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стилістичної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тексту,типи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стилістичних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прийомів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виразності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співвіднесеність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усіх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мовних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актуалізації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основної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ідеї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потенційноїінтерпретації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сприяти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активному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вживанню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вербаль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засобіввиразності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стилістичних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йомів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урахуванням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функціональних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особливостей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сучасної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іспанської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2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66" y="153055"/>
            <a:ext cx="10792691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ході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викладання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цього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курсу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розглядаються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такі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теми, як:</a:t>
            </a:r>
            <a:endParaRPr lang="en-US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116" y="1615263"/>
            <a:ext cx="9232466" cy="4738255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стратегії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Особливості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читання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поняття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аналітичного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1.2. Письмо: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стратегії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прийоми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поняття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категорії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Функціональні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контексті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Функціональна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2.2. Текст як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об’єкт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2.3. Характеристика лексико-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фразеологічного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морфолого-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синтаксичного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функціональних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газетно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публіцистичний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науковий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Лексичні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3.2.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можливості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внутрішньої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форми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слова.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3.3.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образності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словотвору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морфології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658" y="1842654"/>
            <a:ext cx="7248524" cy="377762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3.4.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образності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синтаксису.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3.5.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фігури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тексту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Лінгвостилістичний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інтерпретація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напрями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інтерпретації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художнього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4.2.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 (проза).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прозового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4.3.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поезія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поетичного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4.4.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Науковий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стаття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наукової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статті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4.5.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Публіцистичний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газетної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статті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4.6.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Рекламний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рекламних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слоганів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7237" y="208474"/>
            <a:ext cx="10404763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ході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викладання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цього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курсу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розглядаються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такі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теми, як:</a:t>
            </a:r>
            <a:endParaRPr lang="en-US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" b="99201" l="5911" r="9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364"/>
            <a:ext cx="5084618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6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4" b="108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6982" y="2823351"/>
            <a:ext cx="17872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¡</a:t>
            </a:r>
            <a:r>
              <a:rPr lang="en-US" sz="1600" b="1" dirty="0" err="1" smtClean="0">
                <a:solidFill>
                  <a:srgbClr val="FFC000"/>
                </a:solidFill>
                <a:latin typeface="Century" panose="02040604050505020304" pitchFamily="18" charset="0"/>
              </a:rPr>
              <a:t>Bienvenidos</a:t>
            </a:r>
            <a:r>
              <a:rPr lang="en-US" sz="1600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 a </a:t>
            </a:r>
          </a:p>
          <a:p>
            <a:r>
              <a:rPr lang="en-US" sz="1600" b="1" dirty="0" err="1" smtClean="0">
                <a:solidFill>
                  <a:srgbClr val="FFC000"/>
                </a:solidFill>
                <a:latin typeface="Century" panose="02040604050505020304" pitchFamily="18" charset="0"/>
              </a:rPr>
              <a:t>nuestras</a:t>
            </a:r>
            <a:r>
              <a:rPr lang="en-US" sz="1600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Century" panose="02040604050505020304" pitchFamily="18" charset="0"/>
              </a:rPr>
              <a:t>clases</a:t>
            </a:r>
            <a:r>
              <a:rPr lang="en-US" sz="1600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!</a:t>
            </a:r>
            <a:endParaRPr lang="en-US" sz="1600" b="1" dirty="0">
              <a:solidFill>
                <a:srgbClr val="FFC000"/>
              </a:solidFill>
              <a:latin typeface="Century" panose="020406040505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2055">
            <a:off x="5842655" y="1612991"/>
            <a:ext cx="1291852" cy="12518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367">
            <a:off x="8889081" y="4925455"/>
            <a:ext cx="1166151" cy="11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124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392</Words>
  <Application>Microsoft Office PowerPoint</Application>
  <PresentationFormat>Произвольный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У ході викладання цього курсу розглядаються такі теми, як:</vt:lpstr>
      <vt:lpstr>У ході викладання цього курсу розглядаються такі теми, як: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Таня</cp:lastModifiedBy>
  <cp:revision>16</cp:revision>
  <dcterms:created xsi:type="dcterms:W3CDTF">2020-07-10T12:33:58Z</dcterms:created>
  <dcterms:modified xsi:type="dcterms:W3CDTF">2020-08-24T09:01:17Z</dcterms:modified>
</cp:coreProperties>
</file>